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66" r:id="rId2"/>
    <p:sldId id="267" r:id="rId3"/>
    <p:sldId id="276" r:id="rId4"/>
    <p:sldId id="272" r:id="rId5"/>
    <p:sldId id="268" r:id="rId6"/>
    <p:sldId id="277" r:id="rId7"/>
    <p:sldId id="278" r:id="rId8"/>
    <p:sldId id="271" r:id="rId9"/>
    <p:sldId id="279" r:id="rId10"/>
    <p:sldId id="280" r:id="rId11"/>
    <p:sldId id="269" r:id="rId12"/>
    <p:sldId id="273" r:id="rId13"/>
    <p:sldId id="274" r:id="rId14"/>
    <p:sldId id="270" r:id="rId15"/>
    <p:sldId id="27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CB54539-364F-41C3-A643-6DC246DFC68C}">
          <p14:sldIdLst>
            <p14:sldId id="266"/>
            <p14:sldId id="267"/>
            <p14:sldId id="276"/>
            <p14:sldId id="272"/>
            <p14:sldId id="268"/>
            <p14:sldId id="277"/>
            <p14:sldId id="278"/>
            <p14:sldId id="271"/>
            <p14:sldId id="279"/>
            <p14:sldId id="280"/>
            <p14:sldId id="269"/>
            <p14:sldId id="273"/>
            <p14:sldId id="274"/>
            <p14:sldId id="270"/>
            <p14:sldId id="27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06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hyperlink" Target="http://engime.org/sabati-tairibi-ajtalau-sabafi.html" TargetMode="Externa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hyperlink" Target="http://engime.org/ou-rdisinde-azastan-tarihin-oitudi-tiimdi-edisterin-oldanu.html" TargetMode="Externa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hyperlink" Target="http://engime.org/ofali-auildi-okrugi-ekimini-okrugti-eleumettik-ekonomikali-dam.html" TargetMode="External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1C6E4D-F856-4F9F-8C44-817EDE4D8E8E}" type="doc">
      <dgm:prSet loTypeId="urn:microsoft.com/office/officeart/2005/8/layout/hList1" loCatId="list" qsTypeId="urn:microsoft.com/office/officeart/2005/8/quickstyle/simple3" qsCatId="simple" csTypeId="urn:microsoft.com/office/officeart/2005/8/colors/accent2_2" csCatId="accent2"/>
      <dgm:spPr/>
      <dgm:t>
        <a:bodyPr/>
        <a:lstStyle/>
        <a:p>
          <a:endParaRPr lang="ru-RU"/>
        </a:p>
      </dgm:t>
    </dgm:pt>
    <dgm:pt modelId="{2EDB2984-3136-461E-A375-D415FEC22A07}">
      <dgm:prSet/>
      <dgm:spPr/>
      <dgm:t>
        <a:bodyPr/>
        <a:lstStyle/>
        <a:p>
          <a:pPr rtl="0"/>
          <a:r>
            <a:rPr lang="ru-RU" smtClean="0">
              <a:latin typeface="Times New Roman" pitchFamily="18" charset="0"/>
              <a:cs typeface="Times New Roman" pitchFamily="18" charset="0"/>
            </a:rPr>
            <a:t>Адам бұл уақытта кәсіби шеберліктің шыңына және қоғамда белгілі бір орынға қол жеткізеді. Оның пікірімен әріптестері де, басшылары да санасады. Қағида бойынша, бұдан бұрынғы жас кезеңдеріне қарағанда, оның күш-қуаты азая түседі, бірақ кәсіби міндеттерін ол мол тәжірибесінің, өз жұмысын ұйымдастыра және айналасына көмекшілер жинай білуінің есебінен табысты шешеді. Бұл жас кезеңінде кәсіби тәжірибе және адамдармен қарым-қатынас тәжірибесі жинақталады. Тәжірибесін ары қарай беру қажеттілігі «шәкірт жасау», ізбасар арқылы іске асырылады.</a:t>
          </a:r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91006B4C-C183-4E5F-ACAA-4E4887CC0E12}" type="parTrans" cxnId="{C05A83C8-FFF7-4E1F-AB51-1B40EEA41027}">
      <dgm:prSet/>
      <dgm:spPr/>
      <dgm:t>
        <a:bodyPr/>
        <a:lstStyle/>
        <a:p>
          <a:endParaRPr lang="ru-RU"/>
        </a:p>
      </dgm:t>
    </dgm:pt>
    <dgm:pt modelId="{C0D7608D-A35F-497F-A7CD-76FA3CFCF176}" type="sibTrans" cxnId="{C05A83C8-FFF7-4E1F-AB51-1B40EEA41027}">
      <dgm:prSet/>
      <dgm:spPr/>
      <dgm:t>
        <a:bodyPr/>
        <a:lstStyle/>
        <a:p>
          <a:endParaRPr lang="ru-RU"/>
        </a:p>
      </dgm:t>
    </dgm:pt>
    <dgm:pt modelId="{1DCD2E02-D1F4-4544-9B23-0B045F4AED31}" type="pres">
      <dgm:prSet presAssocID="{061C6E4D-F856-4F9F-8C44-817EDE4D8E8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24F92F5-A8FD-4E1B-BF8F-C5C9A07704AD}" type="pres">
      <dgm:prSet presAssocID="{2EDB2984-3136-461E-A375-D415FEC22A07}" presName="composite" presStyleCnt="0"/>
      <dgm:spPr/>
    </dgm:pt>
    <dgm:pt modelId="{727D75D2-66A4-4FFF-9AE3-585858B85597}" type="pres">
      <dgm:prSet presAssocID="{2EDB2984-3136-461E-A375-D415FEC22A07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FE5CEC-A799-430F-BCFD-761DFB431F28}" type="pres">
      <dgm:prSet presAssocID="{2EDB2984-3136-461E-A375-D415FEC22A07}" presName="desTx" presStyleLbl="alignAccFollowNode1" presStyleIdx="0" presStyleCnt="1">
        <dgm:presLayoutVars>
          <dgm:bulletEnabled val="1"/>
        </dgm:presLayoutVars>
      </dgm:prSet>
      <dgm:spPr/>
    </dgm:pt>
  </dgm:ptLst>
  <dgm:cxnLst>
    <dgm:cxn modelId="{9018B277-3F8F-420F-B029-DF4B6A83D3F6}" type="presOf" srcId="{2EDB2984-3136-461E-A375-D415FEC22A07}" destId="{727D75D2-66A4-4FFF-9AE3-585858B85597}" srcOrd="0" destOrd="0" presId="urn:microsoft.com/office/officeart/2005/8/layout/hList1"/>
    <dgm:cxn modelId="{591A64CA-E9A5-4207-B0C1-FC2237E5B7CE}" type="presOf" srcId="{061C6E4D-F856-4F9F-8C44-817EDE4D8E8E}" destId="{1DCD2E02-D1F4-4544-9B23-0B045F4AED31}" srcOrd="0" destOrd="0" presId="urn:microsoft.com/office/officeart/2005/8/layout/hList1"/>
    <dgm:cxn modelId="{C05A83C8-FFF7-4E1F-AB51-1B40EEA41027}" srcId="{061C6E4D-F856-4F9F-8C44-817EDE4D8E8E}" destId="{2EDB2984-3136-461E-A375-D415FEC22A07}" srcOrd="0" destOrd="0" parTransId="{91006B4C-C183-4E5F-ACAA-4E4887CC0E12}" sibTransId="{C0D7608D-A35F-497F-A7CD-76FA3CFCF176}"/>
    <dgm:cxn modelId="{6B6C8AE5-700D-4926-AC5E-5C908BA62AE7}" type="presParOf" srcId="{1DCD2E02-D1F4-4544-9B23-0B045F4AED31}" destId="{624F92F5-A8FD-4E1B-BF8F-C5C9A07704AD}" srcOrd="0" destOrd="0" presId="urn:microsoft.com/office/officeart/2005/8/layout/hList1"/>
    <dgm:cxn modelId="{39BADACC-4E1E-48FD-9855-309B1BB4A3F9}" type="presParOf" srcId="{624F92F5-A8FD-4E1B-BF8F-C5C9A07704AD}" destId="{727D75D2-66A4-4FFF-9AE3-585858B85597}" srcOrd="0" destOrd="0" presId="urn:microsoft.com/office/officeart/2005/8/layout/hList1"/>
    <dgm:cxn modelId="{511148F6-F76E-48FB-BFEF-9D99A1C2D0DA}" type="presParOf" srcId="{624F92F5-A8FD-4E1B-BF8F-C5C9A07704AD}" destId="{99FE5CEC-A799-430F-BCFD-761DFB431F2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27E68AD-6DFA-4EB6-AC8A-341257D2CF21}" type="doc">
      <dgm:prSet loTypeId="urn:microsoft.com/office/officeart/2005/8/layout/vList3" loCatId="list" qsTypeId="urn:microsoft.com/office/officeart/2005/8/quickstyle/simple3" qsCatId="simple" csTypeId="urn:microsoft.com/office/officeart/2005/8/colors/accent4_3" csCatId="accent4" phldr="1"/>
      <dgm:spPr/>
      <dgm:t>
        <a:bodyPr/>
        <a:lstStyle/>
        <a:p>
          <a:endParaRPr lang="ru-RU"/>
        </a:p>
      </dgm:t>
    </dgm:pt>
    <dgm:pt modelId="{D4DF8020-57DC-402E-BF71-E2BA1098F2AD}">
      <dgm:prSet custT="1"/>
      <dgm:spPr/>
      <dgm:t>
        <a:bodyPr/>
        <a:lstStyle/>
        <a:p>
          <a:pPr rtl="0"/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Қырқыншы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жылдардың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дағдарысын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еңсерген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адам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үшін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көкжиек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кеңейіп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өмірдің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негіздемелері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тереңдей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түседі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жаңа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алысқа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апаратын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мәселелер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пайда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болады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Өмір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қызықтырақ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бола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түседі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күнделікті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проблемалар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кейін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ығыстырылады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Енді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ауқымды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іс-әрекеттерді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жоспарлау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ұйымдастырудың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жалпы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мәселелері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көбірек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қызықтыратын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болады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Жастардың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өз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өмірлерінің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өктем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сатысындағы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 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1"/>
            </a:rPr>
            <a:t>дамуын</a:t>
          </a:r>
          <a:r>
            <a:rPr lang="ru-RU" sz="1800" dirty="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1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1"/>
            </a:rPr>
            <a:t>бақылай</a:t>
          </a:r>
          <a:r>
            <a:rPr lang="ru-RU" sz="1800" dirty="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1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1"/>
            </a:rPr>
            <a:t>отырып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бейтаныс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терең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қуаныш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сезімін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бастан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кешіреді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Бұндай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жағдайда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жастарға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кеңесімен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не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ісімен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көмек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көрсетіп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олардың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ризалықтарын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алуға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болады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Бұл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әсіресе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кәсіби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тұрғыдан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жастарға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білім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берумен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олардың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тәрбиесімен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айналысатын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адамдар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үшін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маңызды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B415707F-E92A-4A70-862F-F0C7054BF9F0}" type="parTrans" cxnId="{9761CB9A-EACD-4C59-9AE7-70EAB69B099C}">
      <dgm:prSet/>
      <dgm:spPr/>
      <dgm:t>
        <a:bodyPr/>
        <a:lstStyle/>
        <a:p>
          <a:endParaRPr lang="ru-RU" sz="2400">
            <a:latin typeface="Times New Roman" pitchFamily="18" charset="0"/>
            <a:cs typeface="Times New Roman" pitchFamily="18" charset="0"/>
          </a:endParaRPr>
        </a:p>
      </dgm:t>
    </dgm:pt>
    <dgm:pt modelId="{47FF82DC-095C-41C8-9883-C3C17769219E}" type="sibTrans" cxnId="{9761CB9A-EACD-4C59-9AE7-70EAB69B099C}">
      <dgm:prSet/>
      <dgm:spPr/>
      <dgm:t>
        <a:bodyPr/>
        <a:lstStyle/>
        <a:p>
          <a:endParaRPr lang="ru-RU" sz="2400">
            <a:latin typeface="Times New Roman" pitchFamily="18" charset="0"/>
            <a:cs typeface="Times New Roman" pitchFamily="18" charset="0"/>
          </a:endParaRPr>
        </a:p>
      </dgm:t>
    </dgm:pt>
    <dgm:pt modelId="{472210AB-D355-4219-8B19-5CE0F43E2B43}" type="pres">
      <dgm:prSet presAssocID="{627E68AD-6DFA-4EB6-AC8A-341257D2CF2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624F59C-9BC2-4F2B-B85B-A47DCAD1D468}" type="pres">
      <dgm:prSet presAssocID="{D4DF8020-57DC-402E-BF71-E2BA1098F2AD}" presName="composite" presStyleCnt="0"/>
      <dgm:spPr/>
    </dgm:pt>
    <dgm:pt modelId="{7739E909-056C-4B00-BC2E-6C043107899D}" type="pres">
      <dgm:prSet presAssocID="{D4DF8020-57DC-402E-BF71-E2BA1098F2AD}" presName="imgShp" presStyleLbl="fgImgPlace1" presStyleIdx="0" presStyleCnt="1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2B57F155-FDC4-41EC-8043-F961A4650D7D}" type="pres">
      <dgm:prSet presAssocID="{D4DF8020-57DC-402E-BF71-E2BA1098F2AD}" presName="txShp" presStyleLbl="node1" presStyleIdx="0" presStyleCnt="1" custScaleX="118555" custScaleY="1809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761CB9A-EACD-4C59-9AE7-70EAB69B099C}" srcId="{627E68AD-6DFA-4EB6-AC8A-341257D2CF21}" destId="{D4DF8020-57DC-402E-BF71-E2BA1098F2AD}" srcOrd="0" destOrd="0" parTransId="{B415707F-E92A-4A70-862F-F0C7054BF9F0}" sibTransId="{47FF82DC-095C-41C8-9883-C3C17769219E}"/>
    <dgm:cxn modelId="{861F156D-9F55-40FB-B7B9-7E1D3DA1A6C4}" type="presOf" srcId="{D4DF8020-57DC-402E-BF71-E2BA1098F2AD}" destId="{2B57F155-FDC4-41EC-8043-F961A4650D7D}" srcOrd="0" destOrd="0" presId="urn:microsoft.com/office/officeart/2005/8/layout/vList3"/>
    <dgm:cxn modelId="{32F15768-A333-481D-9278-852FC2ACF518}" type="presOf" srcId="{627E68AD-6DFA-4EB6-AC8A-341257D2CF21}" destId="{472210AB-D355-4219-8B19-5CE0F43E2B43}" srcOrd="0" destOrd="0" presId="urn:microsoft.com/office/officeart/2005/8/layout/vList3"/>
    <dgm:cxn modelId="{C3903646-26C5-45AB-A27C-164918D60FC2}" type="presParOf" srcId="{472210AB-D355-4219-8B19-5CE0F43E2B43}" destId="{F624F59C-9BC2-4F2B-B85B-A47DCAD1D468}" srcOrd="0" destOrd="0" presId="urn:microsoft.com/office/officeart/2005/8/layout/vList3"/>
    <dgm:cxn modelId="{BB1F8231-0D05-4E31-9817-2549CA35FD92}" type="presParOf" srcId="{F624F59C-9BC2-4F2B-B85B-A47DCAD1D468}" destId="{7739E909-056C-4B00-BC2E-6C043107899D}" srcOrd="0" destOrd="0" presId="urn:microsoft.com/office/officeart/2005/8/layout/vList3"/>
    <dgm:cxn modelId="{010C5AF0-7783-4A33-8B4C-44AFFFCEB1D7}" type="presParOf" srcId="{F624F59C-9BC2-4F2B-B85B-A47DCAD1D468}" destId="{2B57F155-FDC4-41EC-8043-F961A4650D7D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A42C8B2-40DF-4755-AAA2-8B7A61D34062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A4140C8-96BE-4657-99E2-D4000751E7F0}">
      <dgm:prSet custT="1"/>
      <dgm:spPr/>
      <dgm:t>
        <a:bodyPr/>
        <a:lstStyle/>
        <a:p>
          <a:pPr rtl="0"/>
          <a:r>
            <a:rPr lang="ru-RU" sz="1600" smtClean="0">
              <a:latin typeface="Times New Roman" pitchFamily="18" charset="0"/>
              <a:cs typeface="Times New Roman" pitchFamily="18" charset="0"/>
            </a:rPr>
            <a:t>Кемел жастағы адам оларды өзінің өмір туралы түсініктеріне сәйкес деп мойындап, немесе олардың орнын басатын </a:t>
          </a:r>
          <a:r>
            <a:rPr lang="ru-RU" sz="160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1"/>
            </a:rPr>
            <a:t>ретінде дамытып қана қоймай</a:t>
          </a:r>
          <a:r>
            <a:rPr lang="ru-RU" sz="1600" smtClean="0">
              <a:latin typeface="Times New Roman" pitchFamily="18" charset="0"/>
              <a:cs typeface="Times New Roman" pitchFamily="18" charset="0"/>
            </a:rPr>
            <a:t>, сонымен қатар, осы құндылықтарды сақтап, олардың иеленушісі болып табылады, оларды өзінің жеке өмірінде іске асырады.</a:t>
          </a:r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7552BF9A-96DE-4CAB-A0C6-7FC47389D439}" type="parTrans" cxnId="{486C3C41-0C0B-4E45-A066-6B41C2B563C2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D9E56D39-3626-4BCC-ADAC-239DDF216A3D}" type="sibTrans" cxnId="{486C3C41-0C0B-4E45-A066-6B41C2B563C2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B56FD1EF-F0DA-436D-A820-2AFA1A4731F7}">
      <dgm:prSet custT="1"/>
      <dgm:spPr/>
      <dgm:t>
        <a:bodyPr/>
        <a:lstStyle/>
        <a:p>
          <a:pPr rtl="0"/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«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Жоғарғы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«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менді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»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іздеуде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, -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деп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жазады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Б.Ливехуд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, -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адам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барлық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психикалық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қасиеттер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солардың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көмегімен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осы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рухани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болмысты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жаулап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алуға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немесе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жеңуге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болатын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күштерге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айналатын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рухани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шындықтар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әлеміне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тап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болады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Әрбір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рухани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қадам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басқан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сайын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феноменологиялық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тұрғыдан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көріне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отырып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жаңа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кездесулерімен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жаңа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ландшафт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ашылады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алайда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олар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даму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сатысының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басында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үнемі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жағымды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ғана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бола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бермейді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Өмірдің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үшінші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үлкен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даму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сатысы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(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қытай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мәтелі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бойынша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даналыққа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жету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сатысы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)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қырқыншы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жылдарда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дәлірек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айтсақ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, 42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жаста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басталады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Бұл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орта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мәнде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әрбір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жеке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жағдайда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жылдамырақ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немесе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баяуырақ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даму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орын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алады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»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36C79934-44BE-43FF-9416-05775A17EFD8}" type="parTrans" cxnId="{52BE9F66-151F-4242-95B3-4BD18F1E5035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3931E53D-40E3-4402-92DE-F05F65AE464E}" type="sibTrans" cxnId="{52BE9F66-151F-4242-95B3-4BD18F1E5035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345FC8C0-BF69-4BBE-9090-37DF47F7C517}" type="pres">
      <dgm:prSet presAssocID="{5A42C8B2-40DF-4755-AAA2-8B7A61D3406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5A5158-C852-4D90-9472-B58EB3E0F8A1}" type="pres">
      <dgm:prSet presAssocID="{EA4140C8-96BE-4657-99E2-D4000751E7F0}" presName="parentLin" presStyleCnt="0"/>
      <dgm:spPr/>
    </dgm:pt>
    <dgm:pt modelId="{DB2D41DE-9052-48C2-B9A5-D9E82E59F4F6}" type="pres">
      <dgm:prSet presAssocID="{EA4140C8-96BE-4657-99E2-D4000751E7F0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CD89DCFB-C0DB-403C-9F9B-B22BB78AB17D}" type="pres">
      <dgm:prSet presAssocID="{EA4140C8-96BE-4657-99E2-D4000751E7F0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8380D2-D6A1-47D3-B252-FB8E0E7F4B7B}" type="pres">
      <dgm:prSet presAssocID="{EA4140C8-96BE-4657-99E2-D4000751E7F0}" presName="negativeSpace" presStyleCnt="0"/>
      <dgm:spPr/>
    </dgm:pt>
    <dgm:pt modelId="{FCA70E44-75F4-49E5-B7A5-BA57E57793A4}" type="pres">
      <dgm:prSet presAssocID="{EA4140C8-96BE-4657-99E2-D4000751E7F0}" presName="childText" presStyleLbl="conFgAcc1" presStyleIdx="0" presStyleCnt="2">
        <dgm:presLayoutVars>
          <dgm:bulletEnabled val="1"/>
        </dgm:presLayoutVars>
      </dgm:prSet>
      <dgm:spPr/>
    </dgm:pt>
    <dgm:pt modelId="{D7421931-1406-4E6F-9EEF-B0BAF5604874}" type="pres">
      <dgm:prSet presAssocID="{D9E56D39-3626-4BCC-ADAC-239DDF216A3D}" presName="spaceBetweenRectangles" presStyleCnt="0"/>
      <dgm:spPr/>
    </dgm:pt>
    <dgm:pt modelId="{2776B397-A087-4141-BECA-DA47C71D119A}" type="pres">
      <dgm:prSet presAssocID="{B56FD1EF-F0DA-436D-A820-2AFA1A4731F7}" presName="parentLin" presStyleCnt="0"/>
      <dgm:spPr/>
    </dgm:pt>
    <dgm:pt modelId="{1FEB2C4A-6A65-4297-986B-5D0AEDB42405}" type="pres">
      <dgm:prSet presAssocID="{B56FD1EF-F0DA-436D-A820-2AFA1A4731F7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4A283F96-44A6-4019-9970-CA9219576E80}" type="pres">
      <dgm:prSet presAssocID="{B56FD1EF-F0DA-436D-A820-2AFA1A4731F7}" presName="parentText" presStyleLbl="node1" presStyleIdx="1" presStyleCnt="2" custScaleX="117725" custScaleY="19412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0E134F-6F91-4C28-A149-961950B28DDD}" type="pres">
      <dgm:prSet presAssocID="{B56FD1EF-F0DA-436D-A820-2AFA1A4731F7}" presName="negativeSpace" presStyleCnt="0"/>
      <dgm:spPr/>
    </dgm:pt>
    <dgm:pt modelId="{42D1C8DA-1110-4185-B0AC-54B84A498DE5}" type="pres">
      <dgm:prSet presAssocID="{B56FD1EF-F0DA-436D-A820-2AFA1A4731F7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F6F8C04D-D59B-4221-9770-998C8083E0A2}" type="presOf" srcId="{EA4140C8-96BE-4657-99E2-D4000751E7F0}" destId="{DB2D41DE-9052-48C2-B9A5-D9E82E59F4F6}" srcOrd="0" destOrd="0" presId="urn:microsoft.com/office/officeart/2005/8/layout/list1"/>
    <dgm:cxn modelId="{ECDB81DF-AAA2-49F6-A972-85FE4C388DB5}" type="presOf" srcId="{B56FD1EF-F0DA-436D-A820-2AFA1A4731F7}" destId="{1FEB2C4A-6A65-4297-986B-5D0AEDB42405}" srcOrd="0" destOrd="0" presId="urn:microsoft.com/office/officeart/2005/8/layout/list1"/>
    <dgm:cxn modelId="{385A44A2-0127-425C-A4ED-066C1D8D5BF3}" type="presOf" srcId="{B56FD1EF-F0DA-436D-A820-2AFA1A4731F7}" destId="{4A283F96-44A6-4019-9970-CA9219576E80}" srcOrd="1" destOrd="0" presId="urn:microsoft.com/office/officeart/2005/8/layout/list1"/>
    <dgm:cxn modelId="{72E3ED4D-17B5-4149-8B5F-3C9D284FAE93}" type="presOf" srcId="{5A42C8B2-40DF-4755-AAA2-8B7A61D34062}" destId="{345FC8C0-BF69-4BBE-9090-37DF47F7C517}" srcOrd="0" destOrd="0" presId="urn:microsoft.com/office/officeart/2005/8/layout/list1"/>
    <dgm:cxn modelId="{52BE9F66-151F-4242-95B3-4BD18F1E5035}" srcId="{5A42C8B2-40DF-4755-AAA2-8B7A61D34062}" destId="{B56FD1EF-F0DA-436D-A820-2AFA1A4731F7}" srcOrd="1" destOrd="0" parTransId="{36C79934-44BE-43FF-9416-05775A17EFD8}" sibTransId="{3931E53D-40E3-4402-92DE-F05F65AE464E}"/>
    <dgm:cxn modelId="{486C3C41-0C0B-4E45-A066-6B41C2B563C2}" srcId="{5A42C8B2-40DF-4755-AAA2-8B7A61D34062}" destId="{EA4140C8-96BE-4657-99E2-D4000751E7F0}" srcOrd="0" destOrd="0" parTransId="{7552BF9A-96DE-4CAB-A0C6-7FC47389D439}" sibTransId="{D9E56D39-3626-4BCC-ADAC-239DDF216A3D}"/>
    <dgm:cxn modelId="{4BC00858-EB33-42C6-B446-6068246652AA}" type="presOf" srcId="{EA4140C8-96BE-4657-99E2-D4000751E7F0}" destId="{CD89DCFB-C0DB-403C-9F9B-B22BB78AB17D}" srcOrd="1" destOrd="0" presId="urn:microsoft.com/office/officeart/2005/8/layout/list1"/>
    <dgm:cxn modelId="{37F96D62-C434-4A1E-B89B-09008A85F0FC}" type="presParOf" srcId="{345FC8C0-BF69-4BBE-9090-37DF47F7C517}" destId="{5E5A5158-C852-4D90-9472-B58EB3E0F8A1}" srcOrd="0" destOrd="0" presId="urn:microsoft.com/office/officeart/2005/8/layout/list1"/>
    <dgm:cxn modelId="{2A152313-11DE-41F1-854D-564D88BDA0FD}" type="presParOf" srcId="{5E5A5158-C852-4D90-9472-B58EB3E0F8A1}" destId="{DB2D41DE-9052-48C2-B9A5-D9E82E59F4F6}" srcOrd="0" destOrd="0" presId="urn:microsoft.com/office/officeart/2005/8/layout/list1"/>
    <dgm:cxn modelId="{CA66F286-6C75-4F9F-ABE0-7A303F8B4179}" type="presParOf" srcId="{5E5A5158-C852-4D90-9472-B58EB3E0F8A1}" destId="{CD89DCFB-C0DB-403C-9F9B-B22BB78AB17D}" srcOrd="1" destOrd="0" presId="urn:microsoft.com/office/officeart/2005/8/layout/list1"/>
    <dgm:cxn modelId="{B325263C-95BD-4889-ACBD-73A86A487B32}" type="presParOf" srcId="{345FC8C0-BF69-4BBE-9090-37DF47F7C517}" destId="{968380D2-D6A1-47D3-B252-FB8E0E7F4B7B}" srcOrd="1" destOrd="0" presId="urn:microsoft.com/office/officeart/2005/8/layout/list1"/>
    <dgm:cxn modelId="{5358203A-1025-4803-AF80-8D60661AC6B4}" type="presParOf" srcId="{345FC8C0-BF69-4BBE-9090-37DF47F7C517}" destId="{FCA70E44-75F4-49E5-B7A5-BA57E57793A4}" srcOrd="2" destOrd="0" presId="urn:microsoft.com/office/officeart/2005/8/layout/list1"/>
    <dgm:cxn modelId="{2C7DEB31-6DFA-46FF-8B18-95C4548BA4AA}" type="presParOf" srcId="{345FC8C0-BF69-4BBE-9090-37DF47F7C517}" destId="{D7421931-1406-4E6F-9EEF-B0BAF5604874}" srcOrd="3" destOrd="0" presId="urn:microsoft.com/office/officeart/2005/8/layout/list1"/>
    <dgm:cxn modelId="{770D6911-83F9-46EF-ACDE-F076741956B8}" type="presParOf" srcId="{345FC8C0-BF69-4BBE-9090-37DF47F7C517}" destId="{2776B397-A087-4141-BECA-DA47C71D119A}" srcOrd="4" destOrd="0" presId="urn:microsoft.com/office/officeart/2005/8/layout/list1"/>
    <dgm:cxn modelId="{221264DC-8CF2-494A-AF84-14B06502FBAC}" type="presParOf" srcId="{2776B397-A087-4141-BECA-DA47C71D119A}" destId="{1FEB2C4A-6A65-4297-986B-5D0AEDB42405}" srcOrd="0" destOrd="0" presId="urn:microsoft.com/office/officeart/2005/8/layout/list1"/>
    <dgm:cxn modelId="{495C4C58-BFC8-4E4E-A571-1B422A4FC4A3}" type="presParOf" srcId="{2776B397-A087-4141-BECA-DA47C71D119A}" destId="{4A283F96-44A6-4019-9970-CA9219576E80}" srcOrd="1" destOrd="0" presId="urn:microsoft.com/office/officeart/2005/8/layout/list1"/>
    <dgm:cxn modelId="{1DEA6633-DB1C-44CA-8AFC-D9434B9CFC0F}" type="presParOf" srcId="{345FC8C0-BF69-4BBE-9090-37DF47F7C517}" destId="{400E134F-6F91-4C28-A149-961950B28DDD}" srcOrd="5" destOrd="0" presId="urn:microsoft.com/office/officeart/2005/8/layout/list1"/>
    <dgm:cxn modelId="{2A19D99E-27AB-4BAE-AC9F-D63EC9DA0954}" type="presParOf" srcId="{345FC8C0-BF69-4BBE-9090-37DF47F7C517}" destId="{42D1C8DA-1110-4185-B0AC-54B84A498DE5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ED64694-8771-4F08-9DFA-4F149FEA04D4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DE9C345D-2A9E-4B6E-90A1-8D02BA7B234A}">
      <dgm:prSet/>
      <dgm:spPr/>
      <dgm:t>
        <a:bodyPr/>
        <a:lstStyle/>
        <a:p>
          <a:pPr rtl="0"/>
          <a:r>
            <a:rPr lang="ru-RU" smtClean="0">
              <a:latin typeface="Times New Roman" pitchFamily="18" charset="0"/>
              <a:cs typeface="Times New Roman" pitchFamily="18" charset="0"/>
            </a:rPr>
            <a:t>Психолог Г.С.Абрамова кемел шақ кезеңінде адамның алдында тұратын, оларды шешу үшін ерекше қабілеттіліктер талап етілетін ерекше өмірлік міндеттерді бөліп көрсетеді. Әйелдің </a:t>
          </a:r>
          <a:r>
            <a:rPr lang="ru-RU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1"/>
            </a:rPr>
            <a:t>алдында тұрған міндеттер </a:t>
          </a:r>
          <a:r>
            <a:rPr lang="ru-RU" b="1" smtClean="0">
              <a:latin typeface="Times New Roman" pitchFamily="18" charset="0"/>
              <a:cs typeface="Times New Roman" pitchFamily="18" charset="0"/>
            </a:rPr>
            <a:t>оның өзіне де, сондай-ақ жақындарына да қатысты алынған өмірлік міндеттемелерінің бағалануымен байланысты.</a:t>
          </a:r>
          <a:r>
            <a:rPr lang="ru-RU" smtClean="0">
              <a:latin typeface="Times New Roman" pitchFamily="18" charset="0"/>
              <a:cs typeface="Times New Roman" pitchFamily="18" charset="0"/>
            </a:rPr>
            <a:t> Бұған оны көптеген шынайы және күшті әрекет етуші факторлар – өз физиологиялық жағдайының өзгеруі, отбасы құрамының және отбасындағы өз рөлінің өзгеруі (әже, ене), жоғары кәсіби деңгейге қол жеткізуі итермелейді.</a:t>
          </a:r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C59CE16-EFBF-414E-9185-AA7D0ADB3175}" type="parTrans" cxnId="{948B4EDC-C035-442F-8FCC-00416AE31732}">
      <dgm:prSet/>
      <dgm:spPr/>
      <dgm:t>
        <a:bodyPr/>
        <a:lstStyle/>
        <a:p>
          <a:endParaRPr lang="ru-RU"/>
        </a:p>
      </dgm:t>
    </dgm:pt>
    <dgm:pt modelId="{6DEE132E-0493-496F-9A32-90FCB4F145C9}" type="sibTrans" cxnId="{948B4EDC-C035-442F-8FCC-00416AE31732}">
      <dgm:prSet/>
      <dgm:spPr/>
      <dgm:t>
        <a:bodyPr/>
        <a:lstStyle/>
        <a:p>
          <a:endParaRPr lang="ru-RU"/>
        </a:p>
      </dgm:t>
    </dgm:pt>
    <dgm:pt modelId="{224A780A-522B-40F5-9AB2-C6D55FFD81D3}" type="pres">
      <dgm:prSet presAssocID="{FED64694-8771-4F08-9DFA-4F149FEA04D4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D9993DC-8353-43B4-9B1F-58EB46C7E0A3}" type="pres">
      <dgm:prSet presAssocID="{DE9C345D-2A9E-4B6E-90A1-8D02BA7B234A}" presName="circle1" presStyleLbl="node1" presStyleIdx="0" presStyleCnt="1"/>
      <dgm:spPr/>
    </dgm:pt>
    <dgm:pt modelId="{CB5E3015-80EE-47E4-A921-0C35F88F26CA}" type="pres">
      <dgm:prSet presAssocID="{DE9C345D-2A9E-4B6E-90A1-8D02BA7B234A}" presName="space" presStyleCnt="0"/>
      <dgm:spPr/>
    </dgm:pt>
    <dgm:pt modelId="{34EC57E7-5C40-4726-925D-4190B9940DFD}" type="pres">
      <dgm:prSet presAssocID="{DE9C345D-2A9E-4B6E-90A1-8D02BA7B234A}" presName="rect1" presStyleLbl="alignAcc1" presStyleIdx="0" presStyleCnt="1"/>
      <dgm:spPr/>
      <dgm:t>
        <a:bodyPr/>
        <a:lstStyle/>
        <a:p>
          <a:endParaRPr lang="ru-RU"/>
        </a:p>
      </dgm:t>
    </dgm:pt>
    <dgm:pt modelId="{3C715E79-2BEC-4BE5-9BC1-D086FEC6B9AD}" type="pres">
      <dgm:prSet presAssocID="{DE9C345D-2A9E-4B6E-90A1-8D02BA7B234A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1852ABE-1EF7-4968-9F81-C2B2A3D7D5AF}" type="presOf" srcId="{FED64694-8771-4F08-9DFA-4F149FEA04D4}" destId="{224A780A-522B-40F5-9AB2-C6D55FFD81D3}" srcOrd="0" destOrd="0" presId="urn:microsoft.com/office/officeart/2005/8/layout/target3"/>
    <dgm:cxn modelId="{5960CAED-3409-45AE-B6E9-4713A39AF59B}" type="presOf" srcId="{DE9C345D-2A9E-4B6E-90A1-8D02BA7B234A}" destId="{3C715E79-2BEC-4BE5-9BC1-D086FEC6B9AD}" srcOrd="1" destOrd="0" presId="urn:microsoft.com/office/officeart/2005/8/layout/target3"/>
    <dgm:cxn modelId="{10A4131A-5A87-43B4-A7AE-F593D44C3381}" type="presOf" srcId="{DE9C345D-2A9E-4B6E-90A1-8D02BA7B234A}" destId="{34EC57E7-5C40-4726-925D-4190B9940DFD}" srcOrd="0" destOrd="0" presId="urn:microsoft.com/office/officeart/2005/8/layout/target3"/>
    <dgm:cxn modelId="{948B4EDC-C035-442F-8FCC-00416AE31732}" srcId="{FED64694-8771-4F08-9DFA-4F149FEA04D4}" destId="{DE9C345D-2A9E-4B6E-90A1-8D02BA7B234A}" srcOrd="0" destOrd="0" parTransId="{5C59CE16-EFBF-414E-9185-AA7D0ADB3175}" sibTransId="{6DEE132E-0493-496F-9A32-90FCB4F145C9}"/>
    <dgm:cxn modelId="{5494AB6C-2960-40A8-8146-3E5A16ED99EB}" type="presParOf" srcId="{224A780A-522B-40F5-9AB2-C6D55FFD81D3}" destId="{CD9993DC-8353-43B4-9B1F-58EB46C7E0A3}" srcOrd="0" destOrd="0" presId="urn:microsoft.com/office/officeart/2005/8/layout/target3"/>
    <dgm:cxn modelId="{39F6334D-99D5-4F10-9D1D-99BDFC1FB102}" type="presParOf" srcId="{224A780A-522B-40F5-9AB2-C6D55FFD81D3}" destId="{CB5E3015-80EE-47E4-A921-0C35F88F26CA}" srcOrd="1" destOrd="0" presId="urn:microsoft.com/office/officeart/2005/8/layout/target3"/>
    <dgm:cxn modelId="{EC293B59-3D5B-4038-957E-4797681A30E0}" type="presParOf" srcId="{224A780A-522B-40F5-9AB2-C6D55FFD81D3}" destId="{34EC57E7-5C40-4726-925D-4190B9940DFD}" srcOrd="2" destOrd="0" presId="urn:microsoft.com/office/officeart/2005/8/layout/target3"/>
    <dgm:cxn modelId="{D0236CBA-0E20-42F4-9870-180FEA407256}" type="presParOf" srcId="{224A780A-522B-40F5-9AB2-C6D55FFD81D3}" destId="{3C715E79-2BEC-4BE5-9BC1-D086FEC6B9AD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510CE71-811A-4C04-B407-007622F609BB}" type="doc">
      <dgm:prSet loTypeId="urn:microsoft.com/office/officeart/2005/8/layout/vList2" loCatId="list" qsTypeId="urn:microsoft.com/office/officeart/2005/8/quickstyle/simple3" qsCatId="simple" csTypeId="urn:microsoft.com/office/officeart/2005/8/colors/accent4_3" csCatId="accent4"/>
      <dgm:spPr/>
      <dgm:t>
        <a:bodyPr/>
        <a:lstStyle/>
        <a:p>
          <a:endParaRPr lang="ru-RU"/>
        </a:p>
      </dgm:t>
    </dgm:pt>
    <dgm:pt modelId="{D391224E-8424-4A2E-9457-A88B5AEABAD7}">
      <dgm:prSet/>
      <dgm:spPr/>
      <dgm:t>
        <a:bodyPr/>
        <a:lstStyle/>
        <a:p>
          <a:pPr rtl="0"/>
          <a:r>
            <a:rPr lang="kk-KZ" smtClean="0">
              <a:latin typeface="Times New Roman" pitchFamily="18" charset="0"/>
              <a:cs typeface="Times New Roman" pitchFamily="18" charset="0"/>
            </a:rPr>
            <a:t>Э.Эриксонның ойынша кемелденудің негізгі проблемасы өнімділік пен инерттілік арасында таңдау болып табылады. Өнімділік түсінігі шығармашылық және өндірістік (кәсіптік) өнімділікке ие. Кәсіби өнімділік Э.Эриксон бойынша </a:t>
          </a:r>
          <a:r>
            <a:rPr lang="en-US" b="1" i="1" smtClean="0">
              <a:latin typeface="Times New Roman" pitchFamily="18" charset="0"/>
              <a:cs typeface="Times New Roman" pitchFamily="18" charset="0"/>
            </a:rPr>
            <a:t>“</a:t>
          </a:r>
          <a:r>
            <a:rPr lang="kk-KZ" b="1" i="1" smtClean="0">
              <a:latin typeface="Times New Roman" pitchFamily="18" charset="0"/>
              <a:cs typeface="Times New Roman" pitchFamily="18" charset="0"/>
            </a:rPr>
            <a:t>адам қызығушылығының нәтижесі, идеясы және адамдар туралы</a:t>
          </a:r>
          <a:r>
            <a:rPr lang="en-US" b="1" i="1" smtClean="0">
              <a:latin typeface="Times New Roman" pitchFamily="18" charset="0"/>
              <a:cs typeface="Times New Roman" pitchFamily="18" charset="0"/>
            </a:rPr>
            <a:t>”</a:t>
          </a:r>
          <a:r>
            <a:rPr lang="kk-KZ" smtClean="0">
              <a:latin typeface="Times New Roman" pitchFamily="18" charset="0"/>
              <a:cs typeface="Times New Roman" pitchFamily="18" charset="0"/>
            </a:rPr>
            <a:t> қамқорлық. Кемелденудің маңызды ерекшелігі өзінің және өзгелердің алдында өзінің өмірінің мазмұнына жаапкершілікті сезіну.</a:t>
          </a:r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508BA77-56EA-41F6-898F-B786340AE0E0}" type="parTrans" cxnId="{7E7453F8-BC87-4BEF-B29C-B7B83C1432C0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C29CC6ED-8C2C-401E-AE13-270E9A418682}" type="sibTrans" cxnId="{7E7453F8-BC87-4BEF-B29C-B7B83C1432C0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F5B90F77-C77D-46F0-8F33-A23C7B50EDED}" type="pres">
      <dgm:prSet presAssocID="{6510CE71-811A-4C04-B407-007622F609B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F6F15D2-DEA1-4BA8-9BB7-47B0D975782F}" type="pres">
      <dgm:prSet presAssocID="{D391224E-8424-4A2E-9457-A88B5AEABAD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E7453F8-BC87-4BEF-B29C-B7B83C1432C0}" srcId="{6510CE71-811A-4C04-B407-007622F609BB}" destId="{D391224E-8424-4A2E-9457-A88B5AEABAD7}" srcOrd="0" destOrd="0" parTransId="{2508BA77-56EA-41F6-898F-B786340AE0E0}" sibTransId="{C29CC6ED-8C2C-401E-AE13-270E9A418682}"/>
    <dgm:cxn modelId="{9CE07835-749C-4912-BA3F-78E2C80C891E}" type="presOf" srcId="{6510CE71-811A-4C04-B407-007622F609BB}" destId="{F5B90F77-C77D-46F0-8F33-A23C7B50EDED}" srcOrd="0" destOrd="0" presId="urn:microsoft.com/office/officeart/2005/8/layout/vList2"/>
    <dgm:cxn modelId="{F072DDDE-383F-4EFD-A855-E038A30D7C9E}" type="presOf" srcId="{D391224E-8424-4A2E-9457-A88B5AEABAD7}" destId="{3F6F15D2-DEA1-4BA8-9BB7-47B0D975782F}" srcOrd="0" destOrd="0" presId="urn:microsoft.com/office/officeart/2005/8/layout/vList2"/>
    <dgm:cxn modelId="{D9AAE42B-776C-4D80-B423-1D5B710603BA}" type="presParOf" srcId="{F5B90F77-C77D-46F0-8F33-A23C7B50EDED}" destId="{3F6F15D2-DEA1-4BA8-9BB7-47B0D975782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66F9BDA-1E76-4824-B899-07B2034A718C}" type="doc">
      <dgm:prSet loTypeId="urn:microsoft.com/office/officeart/2005/8/layout/hList7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E114CDA-9840-4037-8B3C-07241DAFAF19}">
      <dgm:prSet custT="1"/>
      <dgm:spPr/>
      <dgm:t>
        <a:bodyPr/>
        <a:lstStyle/>
        <a:p>
          <a:pPr rtl="0"/>
          <a:endParaRPr lang="ru-RU" sz="1500" dirty="0" smtClean="0"/>
        </a:p>
        <a:p>
          <a:pPr rtl="0"/>
          <a:endParaRPr lang="ru-RU" sz="1500" dirty="0" smtClean="0"/>
        </a:p>
        <a:p>
          <a:pPr rtl="0"/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Қартаю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кезеңіндегі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құбылыстар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ертеден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басталады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ағзаның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қызмет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ету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мүмкіншілігін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бірте-бірте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қысқартады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Ағза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денесінде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қартаю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белгілері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әртүрлі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құрылым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деңгейлерде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байқалады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: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молекулалық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жасушалық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ұлпалық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жүйелік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ағзалық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Ағзалық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деңгейде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қартаю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өзгерістері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алдымен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сыртқы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белгілерден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байқалады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: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дене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пішіні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отыруы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өзгереді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дене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көлемі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азаяды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шаштары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ағарады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түседі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;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терінің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созылғыштық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қасиеті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жойылып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әжімдер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пайда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болады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Ағзаның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көру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есту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қабілеті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нашарлайды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есте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сақтауы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төмендейді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Қартаю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кезеңінде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адам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ағзасының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барлық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мүшелері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мен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мүшелер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жүйесінде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айтарлықтай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өзгерістер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байқалады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. 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97AFFD98-AE05-4ACC-9758-F4C7493DF1FE}" type="parTrans" cxnId="{C1FEC21F-A595-4DAD-83C1-E6876EA088D4}">
      <dgm:prSet/>
      <dgm:spPr/>
      <dgm:t>
        <a:bodyPr/>
        <a:lstStyle/>
        <a:p>
          <a:endParaRPr lang="ru-RU"/>
        </a:p>
      </dgm:t>
    </dgm:pt>
    <dgm:pt modelId="{D76F0C8A-6737-4D1A-8CF1-3FDC6E14ED50}" type="sibTrans" cxnId="{C1FEC21F-A595-4DAD-83C1-E6876EA088D4}">
      <dgm:prSet/>
      <dgm:spPr/>
      <dgm:t>
        <a:bodyPr/>
        <a:lstStyle/>
        <a:p>
          <a:endParaRPr lang="ru-RU"/>
        </a:p>
      </dgm:t>
    </dgm:pt>
    <dgm:pt modelId="{9FF177A0-7FE3-4110-AB2D-242E98BF9DE1}" type="pres">
      <dgm:prSet presAssocID="{066F9BDA-1E76-4824-B899-07B2034A718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E4E8A23-AB80-4464-91C9-9E868D83DC8E}" type="pres">
      <dgm:prSet presAssocID="{066F9BDA-1E76-4824-B899-07B2034A718C}" presName="fgShape" presStyleLbl="fgShp" presStyleIdx="0" presStyleCnt="1"/>
      <dgm:spPr/>
    </dgm:pt>
    <dgm:pt modelId="{D36DA2D3-3A83-481F-AFE2-15E682BCA240}" type="pres">
      <dgm:prSet presAssocID="{066F9BDA-1E76-4824-B899-07B2034A718C}" presName="linComp" presStyleCnt="0"/>
      <dgm:spPr/>
    </dgm:pt>
    <dgm:pt modelId="{2B8D42FE-D5B7-4D42-9AD0-A0442D5FF71B}" type="pres">
      <dgm:prSet presAssocID="{BE114CDA-9840-4037-8B3C-07241DAFAF19}" presName="compNode" presStyleCnt="0"/>
      <dgm:spPr/>
    </dgm:pt>
    <dgm:pt modelId="{41FC4202-676F-46BF-B57B-1AD7DB6ED925}" type="pres">
      <dgm:prSet presAssocID="{BE114CDA-9840-4037-8B3C-07241DAFAF19}" presName="bkgdShape" presStyleLbl="node1" presStyleIdx="0" presStyleCnt="1"/>
      <dgm:spPr/>
      <dgm:t>
        <a:bodyPr/>
        <a:lstStyle/>
        <a:p>
          <a:endParaRPr lang="ru-RU"/>
        </a:p>
      </dgm:t>
    </dgm:pt>
    <dgm:pt modelId="{41507132-ACFE-43A3-A537-2D3C3F0732B3}" type="pres">
      <dgm:prSet presAssocID="{BE114CDA-9840-4037-8B3C-07241DAFAF19}" presName="nodeTx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6AF950-2E79-4D2D-924C-D75BBD32C22B}" type="pres">
      <dgm:prSet presAssocID="{BE114CDA-9840-4037-8B3C-07241DAFAF19}" presName="invisiNode" presStyleLbl="node1" presStyleIdx="0" presStyleCnt="1"/>
      <dgm:spPr/>
    </dgm:pt>
    <dgm:pt modelId="{A9729FCC-1E38-4243-B076-FEE275F82B06}" type="pres">
      <dgm:prSet presAssocID="{BE114CDA-9840-4037-8B3C-07241DAFAF19}" presName="imagNode" presStyleLbl="fgImgPlace1" presStyleIdx="0" presStyleCnt="1" custScaleX="118272" custScaleY="11529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CCD27C63-7A3D-467D-A30B-BEBCB8574F49}" type="presOf" srcId="{BE114CDA-9840-4037-8B3C-07241DAFAF19}" destId="{41FC4202-676F-46BF-B57B-1AD7DB6ED925}" srcOrd="0" destOrd="0" presId="urn:microsoft.com/office/officeart/2005/8/layout/hList7"/>
    <dgm:cxn modelId="{C1FEC21F-A595-4DAD-83C1-E6876EA088D4}" srcId="{066F9BDA-1E76-4824-B899-07B2034A718C}" destId="{BE114CDA-9840-4037-8B3C-07241DAFAF19}" srcOrd="0" destOrd="0" parTransId="{97AFFD98-AE05-4ACC-9758-F4C7493DF1FE}" sibTransId="{D76F0C8A-6737-4D1A-8CF1-3FDC6E14ED50}"/>
    <dgm:cxn modelId="{477C2C44-3CF6-424E-8F8B-21107CB7BBE1}" type="presOf" srcId="{BE114CDA-9840-4037-8B3C-07241DAFAF19}" destId="{41507132-ACFE-43A3-A537-2D3C3F0732B3}" srcOrd="1" destOrd="0" presId="urn:microsoft.com/office/officeart/2005/8/layout/hList7"/>
    <dgm:cxn modelId="{23712E86-8BA4-4922-9654-19E17BC6E40D}" type="presOf" srcId="{066F9BDA-1E76-4824-B899-07B2034A718C}" destId="{9FF177A0-7FE3-4110-AB2D-242E98BF9DE1}" srcOrd="0" destOrd="0" presId="urn:microsoft.com/office/officeart/2005/8/layout/hList7"/>
    <dgm:cxn modelId="{5366B6A4-F6AD-446C-9830-E3C4C1392A7B}" type="presParOf" srcId="{9FF177A0-7FE3-4110-AB2D-242E98BF9DE1}" destId="{3E4E8A23-AB80-4464-91C9-9E868D83DC8E}" srcOrd="0" destOrd="0" presId="urn:microsoft.com/office/officeart/2005/8/layout/hList7"/>
    <dgm:cxn modelId="{3E77A086-76E6-4659-A4E6-3E285D1D532E}" type="presParOf" srcId="{9FF177A0-7FE3-4110-AB2D-242E98BF9DE1}" destId="{D36DA2D3-3A83-481F-AFE2-15E682BCA240}" srcOrd="1" destOrd="0" presId="urn:microsoft.com/office/officeart/2005/8/layout/hList7"/>
    <dgm:cxn modelId="{7B7E059C-1351-4986-ACEC-3B84779314B2}" type="presParOf" srcId="{D36DA2D3-3A83-481F-AFE2-15E682BCA240}" destId="{2B8D42FE-D5B7-4D42-9AD0-A0442D5FF71B}" srcOrd="0" destOrd="0" presId="urn:microsoft.com/office/officeart/2005/8/layout/hList7"/>
    <dgm:cxn modelId="{14EB803B-AFF2-4097-B9C0-A2E6A6237EB4}" type="presParOf" srcId="{2B8D42FE-D5B7-4D42-9AD0-A0442D5FF71B}" destId="{41FC4202-676F-46BF-B57B-1AD7DB6ED925}" srcOrd="0" destOrd="0" presId="urn:microsoft.com/office/officeart/2005/8/layout/hList7"/>
    <dgm:cxn modelId="{12A373E7-3C0E-41E9-B7F2-B7FD43188385}" type="presParOf" srcId="{2B8D42FE-D5B7-4D42-9AD0-A0442D5FF71B}" destId="{41507132-ACFE-43A3-A537-2D3C3F0732B3}" srcOrd="1" destOrd="0" presId="urn:microsoft.com/office/officeart/2005/8/layout/hList7"/>
    <dgm:cxn modelId="{5B4CDB9B-90C6-4A46-A990-E98AA267C3F3}" type="presParOf" srcId="{2B8D42FE-D5B7-4D42-9AD0-A0442D5FF71B}" destId="{696AF950-2E79-4D2D-924C-D75BBD32C22B}" srcOrd="2" destOrd="0" presId="urn:microsoft.com/office/officeart/2005/8/layout/hList7"/>
    <dgm:cxn modelId="{0EEE112B-9257-48A5-AB03-48596F2209F0}" type="presParOf" srcId="{2B8D42FE-D5B7-4D42-9AD0-A0442D5FF71B}" destId="{A9729FCC-1E38-4243-B076-FEE275F82B06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C5D631-1A70-4742-B1E2-54BDA6236441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56D938-65A5-4C9C-9364-2072C8F0A39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C5D631-1A70-4742-B1E2-54BDA6236441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56D938-65A5-4C9C-9364-2072C8F0A3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C5D631-1A70-4742-B1E2-54BDA6236441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56D938-65A5-4C9C-9364-2072C8F0A3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C5D631-1A70-4742-B1E2-54BDA6236441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56D938-65A5-4C9C-9364-2072C8F0A3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C5D631-1A70-4742-B1E2-54BDA6236441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56D938-65A5-4C9C-9364-2072C8F0A39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C5D631-1A70-4742-B1E2-54BDA6236441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56D938-65A5-4C9C-9364-2072C8F0A3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C5D631-1A70-4742-B1E2-54BDA6236441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56D938-65A5-4C9C-9364-2072C8F0A3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C5D631-1A70-4742-B1E2-54BDA6236441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56D938-65A5-4C9C-9364-2072C8F0A3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C5D631-1A70-4742-B1E2-54BDA6236441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56D938-65A5-4C9C-9364-2072C8F0A392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C5D631-1A70-4742-B1E2-54BDA6236441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56D938-65A5-4C9C-9364-2072C8F0A3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C5D631-1A70-4742-B1E2-54BDA6236441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56D938-65A5-4C9C-9364-2072C8F0A39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7C5D631-1A70-4742-B1E2-54BDA6236441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956D938-65A5-4C9C-9364-2072C8F0A392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5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31640" y="404664"/>
            <a:ext cx="6984776" cy="5184576"/>
          </a:xfrm>
          <a:effectLst>
            <a:innerShdw blurRad="63500" dist="50800" dir="81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normAutofit/>
          </a:bodyPr>
          <a:lstStyle/>
          <a:p>
            <a:r>
              <a:rPr lang="kk-KZ" sz="4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Дәріс № 14</a:t>
            </a:r>
            <a:br>
              <a:rPr lang="kk-KZ" sz="4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4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54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Кемелдену</a:t>
            </a:r>
            <a:r>
              <a:rPr lang="ru-RU" sz="5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жасы</a:t>
            </a:r>
            <a:r>
              <a:rPr lang="ru-RU" sz="5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54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Кемелденуге</a:t>
            </a:r>
            <a:r>
              <a:rPr lang="ru-RU" sz="5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өтудің</a:t>
            </a:r>
            <a:r>
              <a:rPr lang="ru-RU" sz="5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5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шарттары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4545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6397005"/>
              </p:ext>
            </p:extLst>
          </p:nvPr>
        </p:nvGraphicFramePr>
        <p:xfrm>
          <a:off x="1435608" y="1447800"/>
          <a:ext cx="749808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0157963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59632" y="260648"/>
            <a:ext cx="749808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23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Кемел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жастағы адам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тұлғасына неғұрлым тән белгілер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</a:p>
          <a:p>
            <a:pPr marL="0" marR="0" lvl="0" indent="323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ru-RU" b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ұмтылыстарының шынайылығы,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323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ru-RU" b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өндірістік,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323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ru-RU" b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отбасылық және жеке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өмірінде өзін-өзі жүзеге асыру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b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барысына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баса </a:t>
            </a:r>
            <a:r>
              <a:rPr kumimoji="0" lang="ru-RU" b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көңіл бөлу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</a:p>
          <a:p>
            <a:pPr marL="0" marR="0" lvl="0" indent="323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өз 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даму </a:t>
            </a:r>
            <a:r>
              <a:rPr kumimoji="0" lang="ru-RU" b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кеңістігі үшін күрес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</a:p>
          <a:p>
            <a:pPr marL="0" marR="0" lvl="0" indent="323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ru-RU" b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өз денсаулық жағдайына 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баса </a:t>
            </a:r>
            <a:r>
              <a:rPr kumimoji="0" lang="ru-RU" b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көңіл аудару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</a:p>
          <a:p>
            <a:pPr marL="0" marR="0" lvl="0" indent="323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эмоционалдық икемділік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</a:p>
          <a:p>
            <a:pPr marL="0" marR="0" lvl="0" indent="323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ru-RU" b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тұрмыстағы тұрақтылыққа деген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құштарлық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11505301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282852808"/>
              </p:ext>
            </p:extLst>
          </p:nvPr>
        </p:nvGraphicFramePr>
        <p:xfrm>
          <a:off x="1259632" y="332656"/>
          <a:ext cx="7618040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 descr="1_120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483768" y="4057993"/>
            <a:ext cx="4161656" cy="24414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145406293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>
          <a:xfrm>
            <a:off x="683568" y="1196752"/>
            <a:ext cx="8172400" cy="367240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    Қартаю процесі мен тарихын биологиялық тұрғыдан зерттейтін ғылым саласы – </a:t>
            </a:r>
            <a:r>
              <a:rPr lang="kk-KZ" sz="3200" b="1" i="1" dirty="0" smtClean="0">
                <a:latin typeface="Times New Roman" pitchFamily="18" charset="0"/>
                <a:cs typeface="Times New Roman" pitchFamily="18" charset="0"/>
              </a:rPr>
              <a:t>геронтология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деп аталады.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Геронтология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грекше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geron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logos –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ілім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) –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адамның және жануарлар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организмінің қартаю заңдылықтарын зерттейтін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ғылым.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74738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4170068"/>
              </p:ext>
            </p:extLst>
          </p:nvPr>
        </p:nvGraphicFramePr>
        <p:xfrm>
          <a:off x="179512" y="116632"/>
          <a:ext cx="8722216" cy="6741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91497248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605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kk-KZ" sz="7200" dirty="0" smtClean="0">
                <a:latin typeface="Times New Roman" pitchFamily="18" charset="0"/>
                <a:cs typeface="Times New Roman" pitchFamily="18" charset="0"/>
              </a:rPr>
              <a:t>Кәрілік кезең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0" y="2276872"/>
            <a:ext cx="2987824" cy="458112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kk-KZ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Ерте тәни қартаю</a:t>
            </a:r>
            <a:r>
              <a:rPr lang="kk-KZ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кәрілік белгілерінің мезгілінен бұрын аян болуы. Адамның биологиялық және психологиялық қорғаныс механизмдерінің шамадан тыс тотығуы. 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>
          <a:xfrm>
            <a:off x="6228184" y="2276872"/>
            <a:ext cx="2915816" cy="458112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kk-KZ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Рухани қартаю </a:t>
            </a:r>
            <a:r>
              <a:rPr lang="kk-KZ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тән мұқалауынан бұрын жан жұталуы, жүйке жүйе түтіліп, жад көмес келенуі. Қоғамдық ортадан оқшаулану. Рухани қартаю өте сирек кездеседі тіршілік.</a:t>
            </a:r>
          </a:p>
          <a:p>
            <a:endParaRPr lang="kk-KZ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>
          <a:xfrm>
            <a:off x="0" y="1444295"/>
            <a:ext cx="9144000" cy="760569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Адам үш түрлі қартаяды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3059832" y="2276872"/>
            <a:ext cx="3096344" cy="458112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kk-KZ" b="1" i="1" dirty="0" smtClean="0"/>
              <a:t>     </a:t>
            </a:r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Қалыпты физеологиялық қартаю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– егделіктен кейінгі жас жігі қапелінде байқала қоймайтын, созылып барып анық белгі беретін табиғи құбылыс.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4849749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844824"/>
            <a:ext cx="7544603" cy="403244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kk-KZ" sz="2400" b="1" i="1" dirty="0" smtClean="0">
                <a:latin typeface="Times New Roman" pitchFamily="18" charset="0"/>
                <a:cs typeface="Times New Roman" pitchFamily="18" charset="0"/>
              </a:rPr>
              <a:t>Кемелдену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– көптеген адамдар үшін өмірлерінің ең ұзақ кезеңі болып табылады. </a:t>
            </a:r>
          </a:p>
          <a:p>
            <a:pPr>
              <a:buNone/>
            </a:pP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Кемел шақ кезеңін адамның жасы және рухының жай-күйі бойынша ежелгі гректер «акмэ» уақыты деп атаған, бұл қандай да бір нәрсенің шырқау шыңын, ең жоғарғы дәрежесін, адам тұлғасының ең жоғарғы гүлдену, «өзіне теңдестірілу» сәтін білдірген.</a:t>
            </a:r>
          </a:p>
          <a:p>
            <a:pPr>
              <a:buNone/>
            </a:pPr>
            <a:r>
              <a:rPr lang="kk-KZ" dirty="0" smtClean="0"/>
              <a:t>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076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kk-KZ" sz="6000" dirty="0" smtClean="0"/>
              <a:t>Кемелдену кезеңі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2202698225"/>
      </p:ext>
    </p:extLst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620688"/>
            <a:ext cx="7354064" cy="4680520"/>
          </a:xfrm>
        </p:spPr>
        <p:txBody>
          <a:bodyPr>
            <a:noAutofit/>
          </a:bodyPr>
          <a:lstStyle/>
          <a:p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Л.С.Выготскийдің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теориясына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сүйенсек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біз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өзгелер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өзімізді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қалыптастырамыз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неліктен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барлық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ішкі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қажеттіліктен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жоғары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формадағы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сыртқы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бола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сұраққа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барлық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жоғарғы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психиканың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функциялық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дамуының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сыртқы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кезеңі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өту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өйткені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функция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алдымен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әлеуметтік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есептеледі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ішкі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сыртқы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мінез-құлықтың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барлық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мәселелерінің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орталығы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Осыған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адамның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қалыптасу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механизмі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сұрақ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Толыққанды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адамның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қалыптасуының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психикалық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механизмі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әлеуметтік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детерминанттарға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ие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болумен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қатар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тұлғаның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құрылымы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жағдайы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іс-әрекеттерін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жасайтын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үрдістер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жүйелерден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тұрады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2469341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http://memory000.narod.ru/image0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714348" y="1214422"/>
            <a:ext cx="2428892" cy="35719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Волна 3"/>
          <p:cNvSpPr/>
          <p:nvPr/>
        </p:nvSpPr>
        <p:spPr>
          <a:xfrm>
            <a:off x="3643306" y="1142984"/>
            <a:ext cx="5249174" cy="4071966"/>
          </a:xfrm>
          <a:prstGeom prst="wave">
            <a:avLst>
              <a:gd name="adj1" fmla="val 12500"/>
              <a:gd name="adj2" fmla="val 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643306" y="2357430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Отандық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психолог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Н.Н.Рыбников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акмеология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терминімен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ерекшеліктері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психологиясының кемел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жастағы тұлғаны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адамның барлық өмірлік күштерінің гүлдену кезеңін зерттейтін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арнайы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бөлімін белгілеуді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ұсынды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148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5602031"/>
              </p:ext>
            </p:extLst>
          </p:nvPr>
        </p:nvGraphicFramePr>
        <p:xfrm>
          <a:off x="1187624" y="476672"/>
          <a:ext cx="7776864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34792807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7537092"/>
              </p:ext>
            </p:extLst>
          </p:nvPr>
        </p:nvGraphicFramePr>
        <p:xfrm>
          <a:off x="611560" y="116632"/>
          <a:ext cx="8322128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6726953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8951193"/>
              </p:ext>
            </p:extLst>
          </p:nvPr>
        </p:nvGraphicFramePr>
        <p:xfrm>
          <a:off x="1115616" y="260648"/>
          <a:ext cx="7818072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65684081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476672"/>
            <a:ext cx="8460432" cy="3672408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Кемел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шақ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кезеңінің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басталуы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өте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қызу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уақыт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Биологиялық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тұрғыдан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өмірлік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күштердің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сарқылу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уақыты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басталады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Әйелдерде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бұдан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басқа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репродуктивті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кезеңнің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анық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көрінген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аяқталуы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осы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жылдарға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дөп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келеді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Өмірлік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күштердің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сарқылуы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дене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ұлпаларының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инволюциясына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негізделеді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Адам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денесінің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әрбір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мүшесінің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өз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өмір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қисығы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Бүкіл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бұлшық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еттер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икемділігін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жоғалтады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бұл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кемел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жастағы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адамның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сол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бір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жұмыстың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өзіне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жас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кезіндегіге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қарағанда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көбірек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күш-қуат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жұмсауына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алып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келеді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Бұл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өзгеріс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біртіндеп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келеді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Көбінесе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бұны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анық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көрінетін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белгілі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бір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жағдайда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кенеттен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байқайды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Ең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маңызды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ең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белгілі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өзгеріс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эндокринді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бездердің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өзгеруі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Еркек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пен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әйелдің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жыныс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бездері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қызметінде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инволюция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үдерісі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басталады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365104"/>
            <a:ext cx="4114583" cy="231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9106134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548680"/>
            <a:ext cx="7498080" cy="5699720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Кемел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шағында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өзінің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барлық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дерлік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ішкі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сезім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күштерінің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нағыз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басқарушысына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айналады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енді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шындық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өмірдің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кемелдігін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барлық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өлшемдерінде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іс-әрекеттерде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қатынастарда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дүниеге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көзқарасында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қалыптастыра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саналы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түрде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іске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асырыла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Мәселен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кәсіби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шеберлікте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хабардарлықты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үздіксіз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дамыту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мамандануды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тереңдету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типтік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тапсырмалар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жағдайларды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тез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жадындағыны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кеңінен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іздестіру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қажеттілігін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проблемаларды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шешуде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жалпылама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ойлау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дағдыларын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барынша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азайтады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барысында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көбінесе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тек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өздеріне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сенулеріне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ойлауларына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ынталылық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танытуларына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өздігінен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шешімдер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қабылдауларына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тура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келетін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кемел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жастағы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адамдар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интеллектуалдық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икемділіктің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жоғары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деңгейін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көрсетеді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669913"/>
      </p:ext>
    </p:extLst>
  </p:cSld>
  <p:clrMapOvr>
    <a:masterClrMapping/>
  </p:clrMapOvr>
  <p:transition spd="slow">
    <p:wip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1107</TotalTime>
  <Words>857</Words>
  <Application>Microsoft Office PowerPoint</Application>
  <PresentationFormat>Экран (4:3)</PresentationFormat>
  <Paragraphs>33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Corbel</vt:lpstr>
      <vt:lpstr>Gill Sans MT</vt:lpstr>
      <vt:lpstr>Times New Roman</vt:lpstr>
      <vt:lpstr>Verdana</vt:lpstr>
      <vt:lpstr>Wingdings</vt:lpstr>
      <vt:lpstr>Wingdings 2</vt:lpstr>
      <vt:lpstr>Солнцестояние</vt:lpstr>
      <vt:lpstr>Дәріс № 14  Кемелдену жасы. Кемелденуге өтудің жалпы шарттары</vt:lpstr>
      <vt:lpstr>Кемелдену кезеңі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Кәрілік кезең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Қоршаған ортаның шумен ластануы, оның адам денсаулығына тигізетін әсері.</dc:title>
  <dc:creator>student</dc:creator>
  <cp:lastModifiedBy>user</cp:lastModifiedBy>
  <cp:revision>40</cp:revision>
  <dcterms:created xsi:type="dcterms:W3CDTF">2015-11-13T06:02:21Z</dcterms:created>
  <dcterms:modified xsi:type="dcterms:W3CDTF">2021-01-20T11:51:22Z</dcterms:modified>
</cp:coreProperties>
</file>